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64"/>
  </p:notesMasterIdLst>
  <p:sldIdLst>
    <p:sldId id="256" r:id="rId2"/>
    <p:sldId id="285" r:id="rId3"/>
    <p:sldId id="333" r:id="rId4"/>
    <p:sldId id="334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35" r:id="rId23"/>
    <p:sldId id="336" r:id="rId24"/>
    <p:sldId id="337" r:id="rId25"/>
    <p:sldId id="338" r:id="rId26"/>
    <p:sldId id="339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40" r:id="rId35"/>
    <p:sldId id="341" r:id="rId36"/>
    <p:sldId id="342" r:id="rId37"/>
    <p:sldId id="344" r:id="rId38"/>
    <p:sldId id="345" r:id="rId39"/>
    <p:sldId id="346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DE29F-045E-4C51-92BF-A3AD5430561B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A9C88-D043-4D5B-9855-F1EDF0E0F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20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9C88-D043-4D5B-9855-F1EDF0E0F0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55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9C88-D043-4D5B-9855-F1EDF0E0F0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08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9C88-D043-4D5B-9855-F1EDF0E0F00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62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9C88-D043-4D5B-9855-F1EDF0E0F00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98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4125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Book Antiqua" panose="020406020503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6DA7-94C5-48AC-9A4E-4506778B657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4E77-80B0-4DEC-B1FB-54A762411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03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12398"/>
            <a:ext cx="10515600" cy="878290"/>
          </a:xfrm>
        </p:spPr>
        <p:txBody>
          <a:bodyPr/>
          <a:lstStyle>
            <a:lvl1pPr>
              <a:defRPr>
                <a:latin typeface="Book Antiqua" panose="0204060205030503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37982"/>
            <a:ext cx="10515600" cy="4351338"/>
          </a:xfrm>
        </p:spPr>
        <p:txBody>
          <a:bodyPr vert="eaVert"/>
          <a:lstStyle>
            <a:lvl1pPr>
              <a:defRPr>
                <a:latin typeface="Book Antiqua" panose="02040602050305030304" pitchFamily="18" charset="0"/>
              </a:defRPr>
            </a:lvl1pPr>
            <a:lvl2pPr>
              <a:defRPr>
                <a:latin typeface="Book Antiqua" panose="02040602050305030304" pitchFamily="18" charset="0"/>
              </a:defRPr>
            </a:lvl2pPr>
            <a:lvl3pPr>
              <a:defRPr>
                <a:latin typeface="Book Antiqua" panose="02040602050305030304" pitchFamily="18" charset="0"/>
              </a:defRPr>
            </a:lvl3pPr>
            <a:lvl4pPr>
              <a:defRPr>
                <a:latin typeface="Book Antiqua" panose="02040602050305030304" pitchFamily="18" charset="0"/>
              </a:defRPr>
            </a:lvl4pPr>
            <a:lvl5pPr>
              <a:defRPr>
                <a:latin typeface="Book Antiqua" panose="02040602050305030304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6DA7-94C5-48AC-9A4E-4506778B657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4E77-80B0-4DEC-B1FB-54A76241169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66984"/>
          <a:stretch/>
        </p:blipFill>
        <p:spPr>
          <a:xfrm>
            <a:off x="0" y="-30162"/>
            <a:ext cx="12192000" cy="9033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3" y="90945"/>
            <a:ext cx="682717" cy="72145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741773" y="0"/>
            <a:ext cx="6450226" cy="903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Book Antiqua" panose="02040602050305030304" pitchFamily="18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336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Book Antiqua" panose="0204060205030503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Book Antiqua" panose="02040602050305030304" pitchFamily="18" charset="0"/>
              </a:defRPr>
            </a:lvl1pPr>
            <a:lvl2pPr>
              <a:defRPr>
                <a:latin typeface="Book Antiqua" panose="02040602050305030304" pitchFamily="18" charset="0"/>
              </a:defRPr>
            </a:lvl2pPr>
            <a:lvl3pPr>
              <a:defRPr>
                <a:latin typeface="Book Antiqua" panose="02040602050305030304" pitchFamily="18" charset="0"/>
              </a:defRPr>
            </a:lvl3pPr>
            <a:lvl4pPr>
              <a:defRPr>
                <a:latin typeface="Book Antiqua" panose="02040602050305030304" pitchFamily="18" charset="0"/>
              </a:defRPr>
            </a:lvl4pPr>
            <a:lvl5pPr>
              <a:defRPr>
                <a:latin typeface="Book Antiqua" panose="02040602050305030304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6DA7-94C5-48AC-9A4E-4506778B657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4E77-80B0-4DEC-B1FB-54A762411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72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66984"/>
          <a:stretch/>
        </p:blipFill>
        <p:spPr>
          <a:xfrm>
            <a:off x="0" y="0"/>
            <a:ext cx="12192000" cy="903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446" y="27330"/>
            <a:ext cx="6284554" cy="84867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ook Antiqua" panose="02040602050305030304" pitchFamily="18" charset="0"/>
              </a:defRPr>
            </a:lvl1pPr>
            <a:lvl2pPr>
              <a:defRPr>
                <a:latin typeface="Book Antiqua" panose="02040602050305030304" pitchFamily="18" charset="0"/>
              </a:defRPr>
            </a:lvl2pPr>
            <a:lvl3pPr>
              <a:defRPr>
                <a:latin typeface="Book Antiqua" panose="02040602050305030304" pitchFamily="18" charset="0"/>
              </a:defRPr>
            </a:lvl3pPr>
            <a:lvl4pPr>
              <a:defRPr>
                <a:latin typeface="Book Antiqua" panose="02040602050305030304" pitchFamily="18" charset="0"/>
              </a:defRPr>
            </a:lvl4pPr>
            <a:lvl5pPr>
              <a:defRPr>
                <a:latin typeface="Book Antiqua" panose="02040602050305030304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6DA7-94C5-48AC-9A4E-4506778B657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4E77-80B0-4DEC-B1FB-54A76241169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3" y="90942"/>
            <a:ext cx="682717" cy="72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1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490" r="18596"/>
          <a:stretch/>
        </p:blipFill>
        <p:spPr>
          <a:xfrm>
            <a:off x="0" y="0"/>
            <a:ext cx="1221360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Book Antiqua" panose="0204060205030503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6DA7-94C5-48AC-9A4E-4506778B657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4E77-80B0-4DEC-B1FB-54A762411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03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66984"/>
          <a:stretch/>
        </p:blipFill>
        <p:spPr>
          <a:xfrm>
            <a:off x="0" y="0"/>
            <a:ext cx="12192000" cy="9033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ook Antiqua" panose="02040602050305030304" pitchFamily="18" charset="0"/>
              </a:defRPr>
            </a:lvl1pPr>
            <a:lvl2pPr>
              <a:defRPr>
                <a:latin typeface="Book Antiqua" panose="02040602050305030304" pitchFamily="18" charset="0"/>
              </a:defRPr>
            </a:lvl2pPr>
            <a:lvl3pPr>
              <a:defRPr>
                <a:latin typeface="Book Antiqua" panose="02040602050305030304" pitchFamily="18" charset="0"/>
              </a:defRPr>
            </a:lvl3pPr>
            <a:lvl4pPr>
              <a:defRPr>
                <a:latin typeface="Book Antiqua" panose="02040602050305030304" pitchFamily="18" charset="0"/>
              </a:defRPr>
            </a:lvl4pPr>
            <a:lvl5pPr>
              <a:defRPr>
                <a:latin typeface="Book Antiqua" panose="02040602050305030304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Book Antiqua" panose="02040602050305030304" pitchFamily="18" charset="0"/>
              </a:defRPr>
            </a:lvl1pPr>
            <a:lvl2pPr>
              <a:defRPr>
                <a:latin typeface="Book Antiqua" panose="02040602050305030304" pitchFamily="18" charset="0"/>
              </a:defRPr>
            </a:lvl2pPr>
            <a:lvl3pPr>
              <a:defRPr>
                <a:latin typeface="Book Antiqua" panose="02040602050305030304" pitchFamily="18" charset="0"/>
              </a:defRPr>
            </a:lvl3pPr>
            <a:lvl4pPr>
              <a:defRPr>
                <a:latin typeface="Book Antiqua" panose="02040602050305030304" pitchFamily="18" charset="0"/>
              </a:defRPr>
            </a:lvl4pPr>
            <a:lvl5pPr>
              <a:defRPr>
                <a:latin typeface="Book Antiqua" panose="02040602050305030304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6DA7-94C5-48AC-9A4E-4506778B657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4E77-80B0-4DEC-B1FB-54A76241169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3" y="90942"/>
            <a:ext cx="682717" cy="721453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24151" y="27330"/>
            <a:ext cx="6367849" cy="84867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38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66984"/>
          <a:stretch/>
        </p:blipFill>
        <p:spPr>
          <a:xfrm>
            <a:off x="0" y="0"/>
            <a:ext cx="12192000" cy="903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011" y="13407"/>
            <a:ext cx="6441989" cy="87653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Book Antiqua" panose="0204060205030503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Book Antiqua" panose="02040602050305030304" pitchFamily="18" charset="0"/>
              </a:defRPr>
            </a:lvl1pPr>
            <a:lvl2pPr>
              <a:defRPr>
                <a:latin typeface="Book Antiqua" panose="02040602050305030304" pitchFamily="18" charset="0"/>
              </a:defRPr>
            </a:lvl2pPr>
            <a:lvl3pPr>
              <a:defRPr>
                <a:latin typeface="Book Antiqua" panose="02040602050305030304" pitchFamily="18" charset="0"/>
              </a:defRPr>
            </a:lvl3pPr>
            <a:lvl4pPr>
              <a:defRPr>
                <a:latin typeface="Book Antiqua" panose="02040602050305030304" pitchFamily="18" charset="0"/>
              </a:defRPr>
            </a:lvl4pPr>
            <a:lvl5pPr>
              <a:defRPr>
                <a:latin typeface="Book Antiqua" panose="02040602050305030304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Book Antiqua" panose="0204060205030503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Book Antiqua" panose="02040602050305030304" pitchFamily="18" charset="0"/>
              </a:defRPr>
            </a:lvl1pPr>
            <a:lvl2pPr>
              <a:defRPr>
                <a:latin typeface="Book Antiqua" panose="02040602050305030304" pitchFamily="18" charset="0"/>
              </a:defRPr>
            </a:lvl2pPr>
            <a:lvl3pPr>
              <a:defRPr>
                <a:latin typeface="Book Antiqua" panose="02040602050305030304" pitchFamily="18" charset="0"/>
              </a:defRPr>
            </a:lvl3pPr>
            <a:lvl4pPr>
              <a:defRPr>
                <a:latin typeface="Book Antiqua" panose="02040602050305030304" pitchFamily="18" charset="0"/>
              </a:defRPr>
            </a:lvl4pPr>
            <a:lvl5pPr>
              <a:defRPr>
                <a:latin typeface="Book Antiqua" panose="02040602050305030304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6DA7-94C5-48AC-9A4E-4506778B657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4E77-80B0-4DEC-B1FB-54A762411699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3" y="90945"/>
            <a:ext cx="682717" cy="72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23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6984"/>
          <a:stretch/>
        </p:blipFill>
        <p:spPr>
          <a:xfrm>
            <a:off x="0" y="0"/>
            <a:ext cx="12192000" cy="903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1773" y="0"/>
            <a:ext cx="6450226" cy="90334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6DA7-94C5-48AC-9A4E-4506778B657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4E77-80B0-4DEC-B1FB-54A76241169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3" y="90945"/>
            <a:ext cx="682717" cy="72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6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6DA7-94C5-48AC-9A4E-4506778B657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4E77-80B0-4DEC-B1FB-54A762411699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6984"/>
          <a:stretch/>
        </p:blipFill>
        <p:spPr>
          <a:xfrm>
            <a:off x="0" y="0"/>
            <a:ext cx="12192000" cy="903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3" y="90945"/>
            <a:ext cx="682717" cy="72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41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Book Antiqua" panose="0204060205030503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Book Antiqua" panose="02040602050305030304" pitchFamily="18" charset="0"/>
              </a:defRPr>
            </a:lvl1pPr>
            <a:lvl2pPr>
              <a:defRPr sz="2800">
                <a:latin typeface="Book Antiqua" panose="02040602050305030304" pitchFamily="18" charset="0"/>
              </a:defRPr>
            </a:lvl2pPr>
            <a:lvl3pPr>
              <a:defRPr sz="2400">
                <a:latin typeface="Book Antiqua" panose="02040602050305030304" pitchFamily="18" charset="0"/>
              </a:defRPr>
            </a:lvl3pPr>
            <a:lvl4pPr>
              <a:defRPr sz="2000">
                <a:latin typeface="Book Antiqua" panose="02040602050305030304" pitchFamily="18" charset="0"/>
              </a:defRPr>
            </a:lvl4pPr>
            <a:lvl5pPr>
              <a:defRPr sz="2000">
                <a:latin typeface="Book Antiqua" panose="0204060205030503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Book Antiqua" panose="0204060205030503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6DA7-94C5-48AC-9A4E-4506778B657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4E77-80B0-4DEC-B1FB-54A76241169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66984"/>
          <a:stretch/>
        </p:blipFill>
        <p:spPr>
          <a:xfrm>
            <a:off x="0" y="0"/>
            <a:ext cx="12192000" cy="9033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3" y="90945"/>
            <a:ext cx="682717" cy="72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43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Book Antiqua" panose="0204060205030503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Book Antiqua" panose="02040602050305030304" pitchFamily="18" charset="0"/>
              </a:defRPr>
            </a:lvl1pPr>
            <a:lvl2pPr>
              <a:defRPr sz="2800">
                <a:latin typeface="Book Antiqua" panose="02040602050305030304" pitchFamily="18" charset="0"/>
              </a:defRPr>
            </a:lvl2pPr>
            <a:lvl3pPr>
              <a:defRPr sz="2400">
                <a:latin typeface="Book Antiqua" panose="02040602050305030304" pitchFamily="18" charset="0"/>
              </a:defRPr>
            </a:lvl3pPr>
            <a:lvl4pPr>
              <a:defRPr sz="2000">
                <a:latin typeface="Book Antiqua" panose="02040602050305030304" pitchFamily="18" charset="0"/>
              </a:defRPr>
            </a:lvl4pPr>
            <a:lvl5pPr>
              <a:defRPr sz="2000">
                <a:latin typeface="Book Antiqua" panose="0204060205030503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Book Antiqua" panose="0204060205030503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6DA7-94C5-48AC-9A4E-4506778B657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4E77-80B0-4DEC-B1FB-54A76241169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66984"/>
          <a:stretch/>
        </p:blipFill>
        <p:spPr>
          <a:xfrm>
            <a:off x="0" y="-30162"/>
            <a:ext cx="12192000" cy="9033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3" y="90945"/>
            <a:ext cx="682717" cy="72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53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66DA7-94C5-48AC-9A4E-4506778B657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D4E77-80B0-4DEC-B1FB-54A762411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53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arhartt-my.sharepoint.com/:u:/p/abandyopadhyay/EfcxiIcAp2FFhOphMEWNyboB6l_A4yGLQR0DCFRo1Ic-DQ?e=UIlBxh" TargetMode="External"/><Relationship Id="rId2" Type="http://schemas.openxmlformats.org/officeDocument/2006/relationships/hyperlink" Target="https://carhartt-my.sharepoint.com/:x:/p/abandyopadhyay/Ebjb79YtA49Er3bIAWvNhKgBc7hHbTTjnzczJfTAkwzvzQ?e=6vMXRH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arhartt-my.sharepoint.com/:x:/p/abandyopadhyay/Eaq0VN_DWKdNiGY7ES5ows0BPcj99RaZUNryncLvXSYy-w?e=r14A3S" TargetMode="External"/><Relationship Id="rId4" Type="http://schemas.openxmlformats.org/officeDocument/2006/relationships/hyperlink" Target="https://carhartt-my.sharepoint.com/:u:/p/abandyopadhyay/EZJcRlke0ptNhQGw4CRlWTwB5FdlRi0-8lxM82L7lUv6oA?e=N41Bu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2.png"/><Relationship Id="rId5" Type="http://schemas.openxmlformats.org/officeDocument/2006/relationships/image" Target="../media/image91.wmf"/><Relationship Id="rId4" Type="http://schemas.openxmlformats.org/officeDocument/2006/relationships/oleObject" Target="../embeddings/oleObject1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Slotting Research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Alokparna Bandyopadhyay</a:t>
            </a:r>
          </a:p>
          <a:p>
            <a:r>
              <a:rPr lang="en-US" dirty="0" smtClean="0"/>
              <a:t>Kyle Moxley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080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55976" y="27330"/>
            <a:ext cx="3936023" cy="848675"/>
          </a:xfrm>
        </p:spPr>
        <p:txBody>
          <a:bodyPr/>
          <a:lstStyle/>
          <a:p>
            <a:r>
              <a:rPr lang="en-US" dirty="0" smtClean="0"/>
              <a:t>FEATURE_SET_2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332" y="1002178"/>
            <a:ext cx="7078906" cy="579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10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P-Value and Confidence Interval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7" y="1429849"/>
            <a:ext cx="7820025" cy="200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424" y="1730655"/>
            <a:ext cx="3257550" cy="2762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869222" y="2147779"/>
            <a:ext cx="1386255" cy="3093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Spring 2018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40375" y="2180585"/>
            <a:ext cx="1342179" cy="24372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Fall 2018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54" y="2607862"/>
            <a:ext cx="5891500" cy="15157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5154" y="2598476"/>
            <a:ext cx="6067987" cy="15988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9404" y="4352091"/>
            <a:ext cx="566737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53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Spring2018 </a:t>
            </a:r>
            <a:r>
              <a:rPr lang="en-US" dirty="0"/>
              <a:t>– </a:t>
            </a:r>
            <a:r>
              <a:rPr lang="en-US" dirty="0" err="1"/>
              <a:t>KMeans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7" y="1429849"/>
            <a:ext cx="7820025" cy="2000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88223" y="1872762"/>
            <a:ext cx="1406769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93977" y="1872762"/>
            <a:ext cx="1406769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n=4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394" y="2647583"/>
            <a:ext cx="4695825" cy="3562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446" y="2647583"/>
            <a:ext cx="46577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58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Fall2018 </a:t>
            </a:r>
            <a:r>
              <a:rPr lang="en-US" dirty="0"/>
              <a:t>– </a:t>
            </a:r>
            <a:r>
              <a:rPr lang="en-US" dirty="0" err="1"/>
              <a:t>KMeans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7" y="1429849"/>
            <a:ext cx="7820025" cy="2000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88223" y="1872762"/>
            <a:ext cx="1406769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93977" y="1872762"/>
            <a:ext cx="1406769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n=4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071" y="2649049"/>
            <a:ext cx="4524375" cy="3562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411" y="2572850"/>
            <a:ext cx="45339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42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55976" y="27330"/>
            <a:ext cx="3936023" cy="848675"/>
          </a:xfrm>
        </p:spPr>
        <p:txBody>
          <a:bodyPr/>
          <a:lstStyle/>
          <a:p>
            <a:r>
              <a:rPr lang="en-US" dirty="0" smtClean="0"/>
              <a:t>FEATURE_SET_3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390" y="944441"/>
            <a:ext cx="7146245" cy="591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47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P-Value and Confidence Interval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1346689"/>
            <a:ext cx="7381875" cy="190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424" y="1730655"/>
            <a:ext cx="3257550" cy="276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869222" y="2147779"/>
            <a:ext cx="1386255" cy="3093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Spring 2018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40375" y="2180585"/>
            <a:ext cx="1342179" cy="24372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Fall 2018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667" y="2767744"/>
            <a:ext cx="5223364" cy="14449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031" y="2708051"/>
            <a:ext cx="5161817" cy="15123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1861" y="4504110"/>
            <a:ext cx="52482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66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Spring2018 </a:t>
            </a:r>
            <a:r>
              <a:rPr lang="en-US" dirty="0"/>
              <a:t>– </a:t>
            </a:r>
            <a:r>
              <a:rPr lang="en-US" dirty="0" err="1"/>
              <a:t>KMeans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1346689"/>
            <a:ext cx="7381875" cy="190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88223" y="1872762"/>
            <a:ext cx="1406769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93977" y="1872762"/>
            <a:ext cx="1406769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n=4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17" y="2744298"/>
            <a:ext cx="4600575" cy="3514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744298"/>
            <a:ext cx="47053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39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Fall2018 </a:t>
            </a:r>
            <a:r>
              <a:rPr lang="en-US" dirty="0"/>
              <a:t>– </a:t>
            </a:r>
            <a:r>
              <a:rPr lang="en-US" dirty="0" err="1"/>
              <a:t>KMeans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062" y="1346689"/>
            <a:ext cx="7381875" cy="190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88223" y="1872762"/>
            <a:ext cx="1406769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93977" y="1872762"/>
            <a:ext cx="1406769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n=4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231" y="2665535"/>
            <a:ext cx="4572000" cy="3600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5648" y="2665535"/>
            <a:ext cx="45434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39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55976" y="27330"/>
            <a:ext cx="3936023" cy="848675"/>
          </a:xfrm>
        </p:spPr>
        <p:txBody>
          <a:bodyPr/>
          <a:lstStyle/>
          <a:p>
            <a:r>
              <a:rPr lang="en-US" dirty="0" smtClean="0"/>
              <a:t>FEATURE_SET_4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142" y="970817"/>
            <a:ext cx="7648943" cy="583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3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P-Value and Confidence Interval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400177"/>
            <a:ext cx="8105775" cy="171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424" y="1730655"/>
            <a:ext cx="3257550" cy="2762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69222" y="2147779"/>
            <a:ext cx="1386255" cy="3093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Spring 2018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540375" y="2180585"/>
            <a:ext cx="1342179" cy="24372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Fall 2018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08" y="2544495"/>
            <a:ext cx="5649538" cy="14102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792" y="2587413"/>
            <a:ext cx="6101862" cy="14703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4511" y="4057741"/>
            <a:ext cx="4202976" cy="273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4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2018 Data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1735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Spring2018 </a:t>
            </a:r>
            <a:r>
              <a:rPr lang="en-US" dirty="0"/>
              <a:t>– </a:t>
            </a:r>
            <a:r>
              <a:rPr lang="en-US" dirty="0" err="1"/>
              <a:t>KMeans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400177"/>
            <a:ext cx="8105775" cy="1714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88223" y="1872762"/>
            <a:ext cx="1406769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93977" y="1872762"/>
            <a:ext cx="1406769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n=4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757" y="2631097"/>
            <a:ext cx="4457700" cy="3524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671" y="2631097"/>
            <a:ext cx="4629150" cy="3771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225455" y="4791072"/>
            <a:ext cx="1767252" cy="184638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 concern :</a:t>
            </a:r>
          </a:p>
          <a:p>
            <a:r>
              <a:rPr lang="en-US" sz="1600" dirty="0" smtClean="0">
                <a:ln w="0"/>
                <a:solidFill>
                  <a:srgbClr val="C00000"/>
                </a:solidFill>
              </a:rPr>
              <a:t>The spread of data points is highly inconsistent &amp; </a:t>
            </a:r>
            <a:r>
              <a:rPr lang="en-US" sz="1600" dirty="0">
                <a:solidFill>
                  <a:srgbClr val="C00000"/>
                </a:solidFill>
              </a:rPr>
              <a:t>cluster labels are highly imbalanced!</a:t>
            </a:r>
            <a:endParaRPr lang="en-US" sz="1600" dirty="0" smtClean="0">
              <a:ln w="0"/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17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Fall2018 </a:t>
            </a:r>
            <a:r>
              <a:rPr lang="en-US" dirty="0"/>
              <a:t>– </a:t>
            </a:r>
            <a:r>
              <a:rPr lang="en-US" dirty="0" err="1"/>
              <a:t>KMeans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400177"/>
            <a:ext cx="8105775" cy="1714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88223" y="1872762"/>
            <a:ext cx="1406769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93977" y="1872762"/>
            <a:ext cx="1406769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n=4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19" y="2631097"/>
            <a:ext cx="4524375" cy="3562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223" y="2631097"/>
            <a:ext cx="4486275" cy="37052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225455" y="4791072"/>
            <a:ext cx="1767252" cy="184638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 concern :</a:t>
            </a:r>
          </a:p>
          <a:p>
            <a:r>
              <a:rPr lang="en-US" sz="1600" dirty="0" smtClean="0">
                <a:ln w="0"/>
                <a:solidFill>
                  <a:srgbClr val="C00000"/>
                </a:solidFill>
              </a:rPr>
              <a:t>The spread of data points is highly inconsistent &amp; </a:t>
            </a:r>
            <a:r>
              <a:rPr lang="en-US" sz="1600" dirty="0">
                <a:solidFill>
                  <a:srgbClr val="C00000"/>
                </a:solidFill>
              </a:rPr>
              <a:t>cluster labels are highly imbalanced!</a:t>
            </a:r>
            <a:endParaRPr lang="en-US" sz="1600" dirty="0" smtClean="0">
              <a:ln w="0"/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33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5830" y="27330"/>
            <a:ext cx="4226169" cy="848675"/>
          </a:xfrm>
        </p:spPr>
        <p:txBody>
          <a:bodyPr/>
          <a:lstStyle/>
          <a:p>
            <a:r>
              <a:rPr lang="en-US" dirty="0" smtClean="0"/>
              <a:t>Decisions taken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After looking at the results, we decided to </a:t>
            </a:r>
            <a:r>
              <a:rPr lang="en-US" sz="1800" dirty="0"/>
              <a:t>select </a:t>
            </a:r>
            <a:r>
              <a:rPr lang="en-US" sz="1800" dirty="0" smtClean="0"/>
              <a:t>CLUSTERING_FEATURE_SET_4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rgbClr val="C00000"/>
                </a:solidFill>
              </a:rPr>
              <a:t>Our main concern is that the spread of data points is highly inconsistent and the cluster labels are highly imbalanced!</a:t>
            </a:r>
            <a:endParaRPr lang="en-US" sz="1800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 smtClean="0"/>
              <a:t>We tried K-Means with both n=3 and n=4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Since n=4 does not give better result than n=3, we chose </a:t>
            </a:r>
            <a:r>
              <a:rPr lang="en-US" sz="1800" b="1" dirty="0" smtClean="0">
                <a:solidFill>
                  <a:srgbClr val="00B050"/>
                </a:solidFill>
              </a:rPr>
              <a:t>n=3</a:t>
            </a:r>
            <a:r>
              <a:rPr lang="en-US" sz="1800" dirty="0" smtClean="0"/>
              <a:t> over n=4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We tried Bootstrap Resampling the Spring and Fall datasets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smtClean="0"/>
              <a:t>Results did not show anything better, so we used </a:t>
            </a:r>
            <a:r>
              <a:rPr lang="en-US" sz="1600" b="1" dirty="0" smtClean="0"/>
              <a:t>Original Datasets for clustering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rgbClr val="002060"/>
                </a:solidFill>
              </a:rPr>
              <a:t>Next we try </a:t>
            </a:r>
            <a:r>
              <a:rPr lang="en-US" sz="1800" b="1" dirty="0" smtClean="0">
                <a:solidFill>
                  <a:srgbClr val="002060"/>
                </a:solidFill>
              </a:rPr>
              <a:t>Agglomerative Clustering </a:t>
            </a:r>
            <a:r>
              <a:rPr lang="en-US" sz="1800" dirty="0" smtClean="0">
                <a:solidFill>
                  <a:srgbClr val="002060"/>
                </a:solidFill>
              </a:rPr>
              <a:t>and </a:t>
            </a:r>
            <a:r>
              <a:rPr lang="en-US" sz="1800" b="1" dirty="0" smtClean="0">
                <a:solidFill>
                  <a:srgbClr val="002060"/>
                </a:solidFill>
              </a:rPr>
              <a:t>GMM Clustering </a:t>
            </a:r>
            <a:r>
              <a:rPr lang="en-US" sz="1800" dirty="0" smtClean="0">
                <a:solidFill>
                  <a:srgbClr val="002060"/>
                </a:solidFill>
              </a:rPr>
              <a:t>to see if results are any better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We tried all 3 clustering techniques with scaled data and normalized data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Results did not show anything better, so we used </a:t>
            </a:r>
            <a:r>
              <a:rPr lang="en-US" sz="1600" b="1" dirty="0"/>
              <a:t>Original </a:t>
            </a:r>
            <a:r>
              <a:rPr lang="en-US" sz="1600" b="1" dirty="0" smtClean="0"/>
              <a:t>Unscaled Datasets </a:t>
            </a:r>
            <a:r>
              <a:rPr lang="en-US" sz="1600" b="1" dirty="0"/>
              <a:t>for clustering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0338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8570" y="62499"/>
            <a:ext cx="7646377" cy="848675"/>
          </a:xfrm>
        </p:spPr>
        <p:txBody>
          <a:bodyPr>
            <a:normAutofit fontScale="90000"/>
          </a:bodyPr>
          <a:lstStyle/>
          <a:p>
            <a:r>
              <a:rPr lang="en-US" dirty="0"/>
              <a:t>Spring2018 – </a:t>
            </a:r>
            <a:r>
              <a:rPr lang="en-US" dirty="0" smtClean="0"/>
              <a:t>Agglomerative Clustering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6" y="1358814"/>
            <a:ext cx="5379060" cy="37213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967" y="1355846"/>
            <a:ext cx="5295900" cy="3724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97302" y="5080121"/>
            <a:ext cx="4327645" cy="108219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 concern persists :</a:t>
            </a:r>
          </a:p>
          <a:p>
            <a:r>
              <a:rPr lang="en-US" sz="1600" dirty="0" smtClean="0">
                <a:ln w="0"/>
                <a:solidFill>
                  <a:srgbClr val="C00000"/>
                </a:solidFill>
              </a:rPr>
              <a:t>The spread of data points is highly inconsistent &amp; </a:t>
            </a:r>
            <a:r>
              <a:rPr lang="en-US" sz="1600" dirty="0">
                <a:solidFill>
                  <a:srgbClr val="C00000"/>
                </a:solidFill>
              </a:rPr>
              <a:t>cluster labels are highly imbalanced</a:t>
            </a:r>
            <a:r>
              <a:rPr lang="en-US" sz="1600" dirty="0" smtClean="0">
                <a:solidFill>
                  <a:srgbClr val="C00000"/>
                </a:solidFill>
              </a:rPr>
              <a:t>!</a:t>
            </a:r>
            <a:endParaRPr lang="en-US" sz="1600" dirty="0">
              <a:ln w="0"/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92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8570" y="62499"/>
            <a:ext cx="7646377" cy="848675"/>
          </a:xfrm>
        </p:spPr>
        <p:txBody>
          <a:bodyPr>
            <a:normAutofit/>
          </a:bodyPr>
          <a:lstStyle/>
          <a:p>
            <a:r>
              <a:rPr lang="en-US" dirty="0" smtClean="0"/>
              <a:t>Fall2018 </a:t>
            </a:r>
            <a:r>
              <a:rPr lang="en-US" dirty="0"/>
              <a:t>– </a:t>
            </a:r>
            <a:r>
              <a:rPr lang="en-US" dirty="0" smtClean="0"/>
              <a:t>Agglomerative Clustering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56" y="1303091"/>
            <a:ext cx="5426933" cy="3749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202" y="1303091"/>
            <a:ext cx="5076825" cy="37528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97302" y="5142763"/>
            <a:ext cx="4327645" cy="15218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 concern persists :</a:t>
            </a:r>
          </a:p>
          <a:p>
            <a:r>
              <a:rPr lang="en-US" sz="1600" dirty="0" smtClean="0">
                <a:ln w="0"/>
                <a:solidFill>
                  <a:srgbClr val="C00000"/>
                </a:solidFill>
              </a:rPr>
              <a:t>The spread of data points is highly inconsistent &amp; </a:t>
            </a:r>
            <a:r>
              <a:rPr lang="en-US" sz="1600" dirty="0">
                <a:solidFill>
                  <a:srgbClr val="C00000"/>
                </a:solidFill>
              </a:rPr>
              <a:t>cluster labels are highly imbalanced</a:t>
            </a:r>
            <a:r>
              <a:rPr lang="en-US" sz="1600" dirty="0" smtClean="0">
                <a:solidFill>
                  <a:srgbClr val="C00000"/>
                </a:solidFill>
              </a:rPr>
              <a:t>!</a:t>
            </a:r>
            <a:endParaRPr lang="en-US" sz="1600" dirty="0">
              <a:ln w="0"/>
              <a:solidFill>
                <a:srgbClr val="C00000"/>
              </a:solidFill>
            </a:endParaRPr>
          </a:p>
          <a:p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Next Step :</a:t>
            </a:r>
          </a:p>
          <a:p>
            <a:r>
              <a:rPr lang="en-US" sz="1600" dirty="0" smtClean="0">
                <a:ln w="0"/>
                <a:solidFill>
                  <a:schemeClr val="accent6">
                    <a:lumMod val="50000"/>
                  </a:schemeClr>
                </a:solidFill>
              </a:rPr>
              <a:t>Try GMM Clustering Method</a:t>
            </a:r>
          </a:p>
        </p:txBody>
      </p:sp>
    </p:spTree>
    <p:extLst>
      <p:ext uri="{BB962C8B-B14F-4D97-AF65-F5344CB8AC3E}">
        <p14:creationId xmlns:p14="http://schemas.microsoft.com/office/powerpoint/2010/main" val="614325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5446" y="27330"/>
            <a:ext cx="3786554" cy="848675"/>
          </a:xfrm>
        </p:spPr>
        <p:txBody>
          <a:bodyPr/>
          <a:lstStyle/>
          <a:p>
            <a:r>
              <a:rPr lang="en-US" dirty="0" smtClean="0"/>
              <a:t>GMM Clustering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71" y="1724025"/>
            <a:ext cx="4562475" cy="3638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758" y="1724025"/>
            <a:ext cx="4448175" cy="36385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29607" y="1242171"/>
            <a:ext cx="1386255" cy="3093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Spring 2018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9599" y="1307784"/>
            <a:ext cx="1342179" cy="24372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Fall 2018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54826" y="5535087"/>
            <a:ext cx="10032274" cy="112948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Good point: </a:t>
            </a:r>
            <a:r>
              <a:rPr lang="en-US" sz="1600" dirty="0" smtClean="0">
                <a:ln w="0"/>
                <a:solidFill>
                  <a:srgbClr val="C00000"/>
                </a:solidFill>
              </a:rPr>
              <a:t>The spread of data points is comparatively consistent</a:t>
            </a:r>
          </a:p>
          <a:p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Note: </a:t>
            </a:r>
            <a:r>
              <a:rPr lang="en-US" sz="1600" dirty="0" smtClean="0">
                <a:ln w="0"/>
                <a:solidFill>
                  <a:srgbClr val="C00000"/>
                </a:solidFill>
              </a:rPr>
              <a:t>Silhouette Score went down, but that is mainly because GMM clustering technique uses </a:t>
            </a:r>
            <a:r>
              <a:rPr lang="en-US" sz="1600" b="1" dirty="0" smtClean="0">
                <a:ln w="0"/>
                <a:solidFill>
                  <a:srgbClr val="C00000"/>
                </a:solidFill>
              </a:rPr>
              <a:t>Soft Clustering Method</a:t>
            </a:r>
          </a:p>
          <a:p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Next 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</a:t>
            </a:r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sz="1600" dirty="0" smtClean="0">
                <a:ln w="0"/>
                <a:solidFill>
                  <a:schemeClr val="accent6">
                    <a:lumMod val="50000"/>
                  </a:schemeClr>
                </a:solidFill>
              </a:rPr>
              <a:t>Resampling of the data to balance the classes –</a:t>
            </a:r>
          </a:p>
          <a:p>
            <a:r>
              <a:rPr lang="en-US" sz="1600" dirty="0" smtClean="0">
                <a:ln w="0"/>
                <a:solidFill>
                  <a:schemeClr val="accent6">
                    <a:lumMod val="50000"/>
                  </a:schemeClr>
                </a:solidFill>
              </a:rPr>
              <a:t>We take a mean of the total number of cluster labels and </a:t>
            </a:r>
            <a:r>
              <a:rPr lang="en-US" sz="1600" dirty="0" err="1" smtClean="0">
                <a:ln w="0"/>
                <a:solidFill>
                  <a:schemeClr val="accent6">
                    <a:lumMod val="50000"/>
                  </a:schemeClr>
                </a:solidFill>
              </a:rPr>
              <a:t>upsample</a:t>
            </a:r>
            <a:r>
              <a:rPr lang="en-US" sz="1600" dirty="0" smtClean="0">
                <a:ln w="0"/>
                <a:solidFill>
                  <a:schemeClr val="accent6">
                    <a:lumMod val="50000"/>
                  </a:schemeClr>
                </a:solidFill>
              </a:rPr>
              <a:t>/</a:t>
            </a:r>
            <a:r>
              <a:rPr lang="en-US" sz="1600" dirty="0" err="1" smtClean="0">
                <a:ln w="0"/>
                <a:solidFill>
                  <a:schemeClr val="accent6">
                    <a:lumMod val="50000"/>
                  </a:schemeClr>
                </a:solidFill>
              </a:rPr>
              <a:t>downsample</a:t>
            </a:r>
            <a:r>
              <a:rPr lang="en-US" sz="1600" dirty="0" smtClean="0">
                <a:ln w="0"/>
                <a:solidFill>
                  <a:schemeClr val="accent6">
                    <a:lumMod val="50000"/>
                  </a:schemeClr>
                </a:solidFill>
              </a:rPr>
              <a:t> the cluster labels to that mean</a:t>
            </a:r>
            <a:endParaRPr lang="en-US" sz="1600" dirty="0" smtClean="0">
              <a:ln w="0"/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863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5830" y="27330"/>
            <a:ext cx="4226169" cy="848675"/>
          </a:xfrm>
        </p:spPr>
        <p:txBody>
          <a:bodyPr/>
          <a:lstStyle/>
          <a:p>
            <a:r>
              <a:rPr lang="en-US" dirty="0" smtClean="0"/>
              <a:t>Decisions taken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578" y="1345223"/>
            <a:ext cx="4525108" cy="536330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n w="0"/>
              </a:rPr>
              <a:t>Pass the GMM Cluster Labels as Target through an </a:t>
            </a:r>
            <a:r>
              <a:rPr lang="en-US" sz="2000" dirty="0" err="1" smtClean="0">
                <a:ln w="0"/>
              </a:rPr>
              <a:t>MNLogit</a:t>
            </a:r>
            <a:r>
              <a:rPr lang="en-US" sz="2000" dirty="0" smtClean="0">
                <a:ln w="0"/>
              </a:rPr>
              <a:t> model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n w="0"/>
              </a:rPr>
              <a:t>Find </a:t>
            </a:r>
            <a:r>
              <a:rPr lang="en-US" sz="2000" dirty="0">
                <a:ln w="0"/>
              </a:rPr>
              <a:t>the Fit-Statistics for Spring2018 and </a:t>
            </a:r>
            <a:r>
              <a:rPr lang="en-US" sz="2000" dirty="0" smtClean="0">
                <a:ln w="0"/>
              </a:rPr>
              <a:t>Fall2018 datasets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n w="0"/>
              </a:rPr>
              <a:t>Merge </a:t>
            </a:r>
            <a:r>
              <a:rPr lang="en-US" sz="2000" dirty="0">
                <a:ln w="0"/>
              </a:rPr>
              <a:t>the Spring and Fall Datasets to form an </a:t>
            </a:r>
            <a:r>
              <a:rPr lang="en-US" sz="2000" b="1" dirty="0">
                <a:ln w="0"/>
              </a:rPr>
              <a:t>Annual2018</a:t>
            </a:r>
            <a:r>
              <a:rPr lang="en-US" sz="2000" dirty="0">
                <a:ln w="0"/>
              </a:rPr>
              <a:t> Dataset with a new Feature for Seasons –</a:t>
            </a:r>
            <a:r>
              <a:rPr lang="en-US" sz="2000" dirty="0">
                <a:ln w="0"/>
              </a:rPr>
              <a:t> </a:t>
            </a:r>
            <a:r>
              <a:rPr lang="en-US" sz="2000" dirty="0">
                <a:ln w="0"/>
              </a:rPr>
              <a:t>Spring: 0 and Fall: </a:t>
            </a:r>
            <a:r>
              <a:rPr lang="en-US" sz="2000" dirty="0" smtClean="0">
                <a:ln w="0"/>
              </a:rPr>
              <a:t>1 and find its Fit-Statistics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n w="0"/>
              </a:rPr>
              <a:t>Find the Fit Statistics for –</a:t>
            </a:r>
          </a:p>
          <a:p>
            <a:pPr marL="685800" lvl="2">
              <a:lnSpc>
                <a:spcPct val="150000"/>
              </a:lnSpc>
              <a:spcBef>
                <a:spcPts val="1000"/>
              </a:spcBef>
            </a:pPr>
            <a:r>
              <a:rPr lang="en-US" sz="1800" dirty="0" smtClean="0">
                <a:ln w="0"/>
              </a:rPr>
              <a:t>Original </a:t>
            </a:r>
            <a:r>
              <a:rPr lang="en-US" sz="1800" dirty="0">
                <a:ln w="0"/>
              </a:rPr>
              <a:t>Data</a:t>
            </a:r>
          </a:p>
          <a:p>
            <a:pPr marL="685800" lvl="2">
              <a:lnSpc>
                <a:spcPct val="150000"/>
              </a:lnSpc>
              <a:spcBef>
                <a:spcPts val="1000"/>
              </a:spcBef>
            </a:pPr>
            <a:r>
              <a:rPr lang="en-US" sz="1800" dirty="0">
                <a:ln w="0"/>
              </a:rPr>
              <a:t>Resampled Data</a:t>
            </a:r>
          </a:p>
          <a:p>
            <a:pPr lvl="2">
              <a:lnSpc>
                <a:spcPct val="150000"/>
              </a:lnSpc>
            </a:pPr>
            <a:r>
              <a:rPr lang="en-US" sz="1600" dirty="0">
                <a:ln w="0"/>
              </a:rPr>
              <a:t>Resample the data to balance the classes – We take a mean of the total number of cluster labels and </a:t>
            </a:r>
            <a:r>
              <a:rPr lang="en-US" sz="1600" dirty="0" err="1">
                <a:ln w="0"/>
              </a:rPr>
              <a:t>upsample</a:t>
            </a:r>
            <a:r>
              <a:rPr lang="en-US" sz="1600" dirty="0">
                <a:ln w="0"/>
              </a:rPr>
              <a:t>/</a:t>
            </a:r>
            <a:r>
              <a:rPr lang="en-US" sz="1600" dirty="0" err="1">
                <a:ln w="0"/>
              </a:rPr>
              <a:t>downsample</a:t>
            </a:r>
            <a:r>
              <a:rPr lang="en-US" sz="1600" dirty="0">
                <a:ln w="0"/>
              </a:rPr>
              <a:t> the cluster labels to that mean</a:t>
            </a:r>
          </a:p>
          <a:p>
            <a:pPr>
              <a:lnSpc>
                <a:spcPct val="150000"/>
              </a:lnSpc>
            </a:pPr>
            <a:endParaRPr lang="en-US" sz="2000" dirty="0" smtClean="0">
              <a:ln w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116" y="1297747"/>
            <a:ext cx="6330462" cy="3098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117" y="4911199"/>
            <a:ext cx="2382714" cy="16302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05041" y="4874389"/>
            <a:ext cx="3947746" cy="170389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ln w="0"/>
                <a:solidFill>
                  <a:schemeClr val="tx1"/>
                </a:solidFill>
                <a:latin typeface="Book Antiqua" panose="02040602050305030304" pitchFamily="18" charset="0"/>
              </a:rPr>
              <a:t># For Annual </a:t>
            </a:r>
            <a:r>
              <a:rPr lang="en-US" sz="1200" b="1" dirty="0" smtClean="0">
                <a:ln w="0"/>
                <a:solidFill>
                  <a:schemeClr val="tx1"/>
                </a:solidFill>
                <a:latin typeface="Book Antiqua" panose="02040602050305030304" pitchFamily="18" charset="0"/>
              </a:rPr>
              <a:t>Classification</a:t>
            </a:r>
          </a:p>
          <a:p>
            <a:endParaRPr lang="en-US" sz="1200" b="1" dirty="0">
              <a:ln w="0"/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r>
              <a:rPr lang="en-US" sz="1200" dirty="0">
                <a:ln w="0"/>
                <a:solidFill>
                  <a:schemeClr val="tx1"/>
                </a:solidFill>
                <a:latin typeface="Book Antiqua" panose="02040602050305030304" pitchFamily="18" charset="0"/>
              </a:rPr>
              <a:t>FEATURE_SET = ['</a:t>
            </a:r>
            <a:r>
              <a:rPr lang="en-US" sz="1200" dirty="0" err="1">
                <a:ln w="0"/>
                <a:solidFill>
                  <a:schemeClr val="tx1"/>
                </a:solidFill>
                <a:latin typeface="Book Antiqua" panose="02040602050305030304" pitchFamily="18" charset="0"/>
              </a:rPr>
              <a:t>Ordered_Units</a:t>
            </a:r>
            <a:r>
              <a:rPr lang="en-US" sz="1200" dirty="0">
                <a:ln w="0"/>
                <a:solidFill>
                  <a:schemeClr val="tx1"/>
                </a:solidFill>
                <a:latin typeface="Book Antiqua" panose="02040602050305030304" pitchFamily="18" charset="0"/>
              </a:rPr>
              <a:t>', '</a:t>
            </a:r>
            <a:r>
              <a:rPr lang="en-US" sz="1200" dirty="0" err="1">
                <a:ln w="0"/>
                <a:solidFill>
                  <a:schemeClr val="tx1"/>
                </a:solidFill>
                <a:latin typeface="Book Antiqua" panose="02040602050305030304" pitchFamily="18" charset="0"/>
              </a:rPr>
              <a:t>Future_Contract</a:t>
            </a:r>
            <a:r>
              <a:rPr lang="en-US" sz="1200" dirty="0">
                <a:ln w="0"/>
                <a:solidFill>
                  <a:schemeClr val="tx1"/>
                </a:solidFill>
                <a:latin typeface="Book Antiqua" panose="02040602050305030304" pitchFamily="18" charset="0"/>
              </a:rPr>
              <a:t>', '</a:t>
            </a:r>
            <a:r>
              <a:rPr lang="en-US" sz="1200" dirty="0" err="1">
                <a:ln w="0"/>
                <a:solidFill>
                  <a:schemeClr val="tx1"/>
                </a:solidFill>
                <a:latin typeface="Book Antiqua" panose="02040602050305030304" pitchFamily="18" charset="0"/>
              </a:rPr>
              <a:t>NewProduct</a:t>
            </a:r>
            <a:r>
              <a:rPr lang="en-US" sz="1200" dirty="0">
                <a:ln w="0"/>
                <a:solidFill>
                  <a:schemeClr val="tx1"/>
                </a:solidFill>
                <a:latin typeface="Book Antiqua" panose="02040602050305030304" pitchFamily="18" charset="0"/>
              </a:rPr>
              <a:t>', 'Season']</a:t>
            </a:r>
          </a:p>
          <a:p>
            <a:endParaRPr lang="en-US" sz="1200" dirty="0">
              <a:ln w="0"/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r>
              <a:rPr lang="en-US" sz="1200" dirty="0" smtClean="0">
                <a:ln w="0"/>
                <a:solidFill>
                  <a:schemeClr val="tx1"/>
                </a:solidFill>
                <a:latin typeface="Book Antiqua" panose="02040602050305030304" pitchFamily="18" charset="0"/>
              </a:rPr>
              <a:t>TARGET_CLUSTER </a:t>
            </a:r>
            <a:r>
              <a:rPr lang="en-US" sz="1200" dirty="0">
                <a:ln w="0"/>
                <a:solidFill>
                  <a:schemeClr val="tx1"/>
                </a:solidFill>
                <a:latin typeface="Book Antiqua" panose="02040602050305030304" pitchFamily="18" charset="0"/>
              </a:rPr>
              <a:t>= ['GMM_Cluster3_Label</a:t>
            </a:r>
            <a:r>
              <a:rPr lang="en-US" sz="1200" dirty="0" smtClean="0">
                <a:ln w="0"/>
                <a:solidFill>
                  <a:schemeClr val="tx1"/>
                </a:solidFill>
                <a:latin typeface="Book Antiqua" panose="02040602050305030304" pitchFamily="18" charset="0"/>
              </a:rPr>
              <a:t>']</a:t>
            </a:r>
          </a:p>
          <a:p>
            <a:endParaRPr lang="en-US" sz="1200" dirty="0">
              <a:ln w="0"/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r>
              <a:rPr lang="en-US" sz="1200" dirty="0">
                <a:ln w="0"/>
                <a:solidFill>
                  <a:schemeClr val="tx1"/>
                </a:solidFill>
                <a:latin typeface="Book Antiqua" panose="02040602050305030304" pitchFamily="18" charset="0"/>
              </a:rPr>
              <a:t>TARGET_CLASS = ['Class']</a:t>
            </a:r>
            <a:endParaRPr lang="en-US" sz="1200" dirty="0">
              <a:ln w="0"/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788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1231" y="27330"/>
            <a:ext cx="6740769" cy="848675"/>
          </a:xfrm>
        </p:spPr>
        <p:txBody>
          <a:bodyPr>
            <a:normAutofit/>
          </a:bodyPr>
          <a:lstStyle/>
          <a:p>
            <a:r>
              <a:rPr lang="en-US" dirty="0" smtClean="0"/>
              <a:t>Spring 2018 without resampling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11868" y="1195385"/>
            <a:ext cx="2207047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GMM Cluster Labels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84848" y="1204947"/>
            <a:ext cx="209276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Dale’s Classification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73" y="1991090"/>
            <a:ext cx="5733239" cy="43891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629" y="1991090"/>
            <a:ext cx="5405199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49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9108" y="27330"/>
            <a:ext cx="6142892" cy="848675"/>
          </a:xfrm>
        </p:spPr>
        <p:txBody>
          <a:bodyPr>
            <a:normAutofit/>
          </a:bodyPr>
          <a:lstStyle/>
          <a:p>
            <a:r>
              <a:rPr lang="en-US" dirty="0" smtClean="0"/>
              <a:t>Fall 2018 without resampling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19641" y="1215023"/>
            <a:ext cx="2207047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GMM Cluster Labels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53810" y="1215023"/>
            <a:ext cx="209276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Dale’s Classification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46" y="2011241"/>
            <a:ext cx="5733239" cy="4389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3" y="2011241"/>
            <a:ext cx="5389275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48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6592" y="27330"/>
            <a:ext cx="6925408" cy="848675"/>
          </a:xfrm>
        </p:spPr>
        <p:txBody>
          <a:bodyPr>
            <a:normAutofit/>
          </a:bodyPr>
          <a:lstStyle/>
          <a:p>
            <a:r>
              <a:rPr lang="en-US" dirty="0" smtClean="0"/>
              <a:t>Annual 2018 without resampling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98654" y="1215023"/>
            <a:ext cx="2207047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GMM Cluster Labels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50175" y="1234292"/>
            <a:ext cx="209276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Dale’s Classification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20" y="2011241"/>
            <a:ext cx="5483317" cy="4480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499" y="2011241"/>
            <a:ext cx="5190112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17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2554" y="27330"/>
            <a:ext cx="2309446" cy="848675"/>
          </a:xfrm>
        </p:spPr>
        <p:txBody>
          <a:bodyPr/>
          <a:lstStyle/>
          <a:p>
            <a:r>
              <a:rPr lang="en-US" dirty="0" smtClean="0"/>
              <a:t>Datasets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813" y="1030933"/>
            <a:ext cx="7891095" cy="57296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179169" y="1354016"/>
            <a:ext cx="2409093" cy="17408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considered the Order data for –</a:t>
            </a:r>
          </a:p>
          <a:p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2017 (prior)</a:t>
            </a:r>
          </a:p>
          <a:p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2018 (current) and </a:t>
            </a:r>
          </a:p>
          <a:p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 (future)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3037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2336" y="27330"/>
            <a:ext cx="6079664" cy="848675"/>
          </a:xfrm>
        </p:spPr>
        <p:txBody>
          <a:bodyPr>
            <a:normAutofit/>
          </a:bodyPr>
          <a:lstStyle/>
          <a:p>
            <a:r>
              <a:rPr lang="en-US" dirty="0" smtClean="0"/>
              <a:t>Spring 2018 after resampling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96877" y="1215023"/>
            <a:ext cx="2207047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GMM Cluster Labels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72113" y="1234292"/>
            <a:ext cx="209276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Dale’s Classification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1" y="2011241"/>
            <a:ext cx="5556740" cy="4389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120" y="2011241"/>
            <a:ext cx="5394747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68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4908" y="27330"/>
            <a:ext cx="5457091" cy="848675"/>
          </a:xfrm>
        </p:spPr>
        <p:txBody>
          <a:bodyPr>
            <a:normAutofit/>
          </a:bodyPr>
          <a:lstStyle/>
          <a:p>
            <a:r>
              <a:rPr lang="en-US" dirty="0" smtClean="0"/>
              <a:t>Fall 2018 after resampling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95409" y="1216708"/>
            <a:ext cx="2207047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GMM Cluster Labels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81444" y="1216708"/>
            <a:ext cx="209276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Dale’s Classification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45" y="2011241"/>
            <a:ext cx="5665177" cy="4389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595" y="2011241"/>
            <a:ext cx="5338459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60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7562" y="27330"/>
            <a:ext cx="6204438" cy="848675"/>
          </a:xfrm>
        </p:spPr>
        <p:txBody>
          <a:bodyPr>
            <a:normAutofit/>
          </a:bodyPr>
          <a:lstStyle/>
          <a:p>
            <a:r>
              <a:rPr lang="en-US" dirty="0" smtClean="0"/>
              <a:t>Annual 2018 after resampling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38321" y="1216708"/>
            <a:ext cx="2207047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GMM Cluster Labels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72113" y="1199123"/>
            <a:ext cx="209276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Dale’s Classification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28" y="2011241"/>
            <a:ext cx="5491434" cy="44647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82" y="2011241"/>
            <a:ext cx="5171823" cy="446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06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7562" y="27330"/>
            <a:ext cx="6204438" cy="8486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Annual 2018 – </a:t>
            </a:r>
            <a:r>
              <a:rPr lang="en-US" dirty="0" err="1" smtClean="0"/>
              <a:t>MNLogit</a:t>
            </a:r>
            <a:r>
              <a:rPr lang="en-US" dirty="0" smtClean="0"/>
              <a:t> (</a:t>
            </a:r>
            <a:r>
              <a:rPr lang="en-US" dirty="0" err="1" smtClean="0"/>
              <a:t>OvR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57183" y="1186962"/>
            <a:ext cx="2207047" cy="48526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GMM Cluster Labels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72114" y="1215023"/>
            <a:ext cx="209276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Dale’s Classification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742" y="1729027"/>
            <a:ext cx="4167928" cy="502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480" y="1729027"/>
            <a:ext cx="424602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48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2485" y="27330"/>
            <a:ext cx="7259515" cy="8486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Annual 2018 – </a:t>
            </a:r>
            <a:r>
              <a:rPr lang="en-US" dirty="0" err="1" smtClean="0"/>
              <a:t>MNLogit</a:t>
            </a:r>
            <a:r>
              <a:rPr lang="en-US" dirty="0" smtClean="0"/>
              <a:t> (Multinomial)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57183" y="1186962"/>
            <a:ext cx="2207047" cy="48526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GMM Cluster Labels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72114" y="1215023"/>
            <a:ext cx="209276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Dale’s Classification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336" y="1828800"/>
            <a:ext cx="4078740" cy="502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654" y="1828800"/>
            <a:ext cx="411886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84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0938" y="27330"/>
            <a:ext cx="7321062" cy="848675"/>
          </a:xfrm>
        </p:spPr>
        <p:txBody>
          <a:bodyPr>
            <a:noAutofit/>
          </a:bodyPr>
          <a:lstStyle/>
          <a:p>
            <a:r>
              <a:rPr lang="en-US" sz="3200" dirty="0"/>
              <a:t>Predict Class Labels of Annual Dataset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84" y="1049216"/>
            <a:ext cx="4164803" cy="502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487" y="2361467"/>
            <a:ext cx="7391731" cy="258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72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Summary: Current </a:t>
            </a:r>
            <a:r>
              <a:rPr lang="en-US" sz="4000" dirty="0" smtClean="0"/>
              <a:t>Process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495691" y="1061545"/>
            <a:ext cx="3111061" cy="5841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Order Process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01960" y="5247240"/>
            <a:ext cx="3298519" cy="8980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Classification Model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Multinomial Logistic Regression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Straight Arrow Connector 5"/>
          <p:cNvCxnSpPr>
            <a:stCxn id="4" idx="2"/>
            <a:endCxn id="16" idx="0"/>
          </p:cNvCxnSpPr>
          <p:nvPr/>
        </p:nvCxnSpPr>
        <p:spPr>
          <a:xfrm flipH="1">
            <a:off x="6051221" y="1645703"/>
            <a:ext cx="1" cy="13553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13721" y="1493019"/>
            <a:ext cx="3298492" cy="16607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Need to test whether the suggested storage types adequately accounts for the entire A+ picking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</a:t>
            </a:r>
            <a:r>
              <a:rPr 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Clustering Techniques on Seasonal Data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group similar materials based on Volume and specific Order Details for Spring/Fall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95690" y="3001037"/>
            <a:ext cx="3111061" cy="130398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K-means Clustering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Agglomerative Clustering</a:t>
            </a:r>
          </a:p>
          <a:p>
            <a:pPr algn="ctr"/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→ </a:t>
            </a:r>
            <a:r>
              <a:rPr lang="en-US" b="1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GMM Clustering</a:t>
            </a:r>
          </a:p>
        </p:txBody>
      </p:sp>
      <p:cxnSp>
        <p:nvCxnSpPr>
          <p:cNvPr id="26" name="Straight Arrow Connector 25"/>
          <p:cNvCxnSpPr>
            <a:stCxn id="13" idx="3"/>
          </p:cNvCxnSpPr>
          <p:nvPr/>
        </p:nvCxnSpPr>
        <p:spPr>
          <a:xfrm flipV="1">
            <a:off x="4012213" y="2319076"/>
            <a:ext cx="2039007" cy="4294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090228" y="2616921"/>
            <a:ext cx="3418903" cy="20722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Order data for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Considering Top 80% most sold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 used for Clustering: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Material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 Daily Ordered units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Days Ordered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 Daily Order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Cluster Labels are noted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8" name="Straight Arrow Connector 27"/>
          <p:cNvCxnSpPr>
            <a:stCxn id="27" idx="1"/>
            <a:endCxn id="16" idx="3"/>
          </p:cNvCxnSpPr>
          <p:nvPr/>
        </p:nvCxnSpPr>
        <p:spPr>
          <a:xfrm flipH="1">
            <a:off x="7606751" y="3653029"/>
            <a:ext cx="483477" cy="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6" idx="2"/>
            <a:endCxn id="5" idx="0"/>
          </p:cNvCxnSpPr>
          <p:nvPr/>
        </p:nvCxnSpPr>
        <p:spPr>
          <a:xfrm flipH="1">
            <a:off x="6051220" y="4305022"/>
            <a:ext cx="1" cy="94221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713707" y="4844061"/>
            <a:ext cx="3298492" cy="170445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nforeseen Features used to 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 the </a:t>
            </a:r>
            <a:r>
              <a:rPr 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Classification Model on Annual Data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Ordered Units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 Product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Future Contract (2019)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GMM Cluster Labels used as Target</a:t>
            </a:r>
          </a:p>
        </p:txBody>
      </p:sp>
      <p:cxnSp>
        <p:nvCxnSpPr>
          <p:cNvPr id="65" name="Straight Arrow Connector 64"/>
          <p:cNvCxnSpPr>
            <a:stCxn id="64" idx="3"/>
          </p:cNvCxnSpPr>
          <p:nvPr/>
        </p:nvCxnSpPr>
        <p:spPr>
          <a:xfrm>
            <a:off x="4012199" y="5696291"/>
            <a:ext cx="389761" cy="1845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9328638" y="6419649"/>
            <a:ext cx="2734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*GMM : Gaussian Mixture Models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1100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81" y="1214071"/>
            <a:ext cx="7788520" cy="533125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Class Breakdown by Features</a:t>
            </a: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8229601" y="3239917"/>
            <a:ext cx="3815860" cy="12795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/>
              <a:t>Classes remain consistent in Spring and Fall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/>
              <a:t>Items with highest velocity fall under Class-2, followed by Class-0 and Class-1 </a:t>
            </a:r>
          </a:p>
        </p:txBody>
      </p:sp>
    </p:spTree>
    <p:extLst>
      <p:ext uri="{BB962C8B-B14F-4D97-AF65-F5344CB8AC3E}">
        <p14:creationId xmlns:p14="http://schemas.microsoft.com/office/powerpoint/2010/main" val="130726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33" y="981222"/>
            <a:ext cx="3951766" cy="57607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899" y="981222"/>
            <a:ext cx="3938687" cy="576072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995521" y="1149585"/>
            <a:ext cx="977679" cy="3428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SPRING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44356" y="1149585"/>
            <a:ext cx="980610" cy="3428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FALL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44356" y="4020648"/>
            <a:ext cx="980610" cy="3428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FALL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95521" y="4018808"/>
            <a:ext cx="977679" cy="3428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SPRING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3882044" y="0"/>
            <a:ext cx="8309955" cy="903345"/>
          </a:xfrm>
        </p:spPr>
        <p:txBody>
          <a:bodyPr>
            <a:normAutofit/>
          </a:bodyPr>
          <a:lstStyle/>
          <a:p>
            <a:r>
              <a:rPr lang="en-US" dirty="0" smtClean="0"/>
              <a:t>Cluster-Class Breakdown by Season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396653" y="2285109"/>
            <a:ext cx="3635699" cy="295510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Comparative analysis of Clusters adjusted to the Predicted Class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1" dirty="0"/>
              <a:t>Cluster Labels </a:t>
            </a:r>
            <a:r>
              <a:rPr lang="en-US" sz="1400" dirty="0"/>
              <a:t>are how they </a:t>
            </a:r>
            <a:r>
              <a:rPr lang="en-US" sz="1400" dirty="0" smtClean="0"/>
              <a:t>grouped together based on Material Volume &amp; Order specific details</a:t>
            </a:r>
            <a:endParaRPr lang="en-US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1" dirty="0"/>
              <a:t>Predicted </a:t>
            </a:r>
            <a:r>
              <a:rPr lang="en-US" sz="1400" b="1" dirty="0" smtClean="0"/>
              <a:t>Class </a:t>
            </a:r>
            <a:r>
              <a:rPr lang="en-US" sz="1400" dirty="0"/>
              <a:t>is how they will group together once we take </a:t>
            </a:r>
            <a:r>
              <a:rPr lang="en-US" sz="1400" dirty="0" smtClean="0"/>
              <a:t>Future </a:t>
            </a:r>
            <a:r>
              <a:rPr lang="en-US" sz="1400" dirty="0"/>
              <a:t>Contracts and New Product information into </a:t>
            </a:r>
            <a:r>
              <a:rPr lang="en-US" sz="1400" dirty="0" smtClean="0"/>
              <a:t>account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2536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36778" y="1834582"/>
            <a:ext cx="34846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hlinkClick r:id="rId2"/>
              </a:rPr>
              <a:t>Slotting Annual Prediction Report</a:t>
            </a: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>
                <a:hlinkClick r:id="rId3"/>
              </a:rPr>
              <a:t>Slotting Classification Pipeline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hlinkClick r:id="rId4"/>
              </a:rPr>
              <a:t>SQL </a:t>
            </a:r>
            <a:r>
              <a:rPr lang="en-US" sz="1600" dirty="0">
                <a:hlinkClick r:id="rId4"/>
              </a:rPr>
              <a:t>Query from Data Engineering Team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>
                <a:hlinkClick r:id="rId5"/>
              </a:rPr>
              <a:t>Mock Data from Dale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6184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ETL and Selection of Top80 Sales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109272"/>
            <a:ext cx="10515600" cy="506769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400" dirty="0" smtClean="0"/>
              <a:t>Impute the datasets with ‘0’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dirty="0" smtClean="0"/>
              <a:t>New features added for ‘Current contracts’ (2018) and ‘Future contracts’ (2019)</a:t>
            </a:r>
          </a:p>
          <a:p>
            <a:pPr lvl="1"/>
            <a:r>
              <a:rPr lang="en-US" sz="1200" dirty="0"/>
              <a:t>If ‘</a:t>
            </a:r>
            <a:r>
              <a:rPr lang="en-US" sz="1200" dirty="0" err="1" smtClean="0"/>
              <a:t>PlannedUnits</a:t>
            </a:r>
            <a:r>
              <a:rPr lang="en-US" sz="1200" dirty="0" smtClean="0"/>
              <a:t>’ is 0</a:t>
            </a:r>
            <a:r>
              <a:rPr lang="en-US" sz="1200" dirty="0"/>
              <a:t>, then ‘</a:t>
            </a:r>
            <a:r>
              <a:rPr lang="en-US" sz="1200" dirty="0" err="1" smtClean="0"/>
              <a:t>PDXPlannedUnits</a:t>
            </a:r>
            <a:r>
              <a:rPr lang="en-US" sz="1200" dirty="0" smtClean="0"/>
              <a:t>’ is taken as Contracts, else ‘</a:t>
            </a:r>
            <a:r>
              <a:rPr lang="en-US" sz="1200" dirty="0" err="1" smtClean="0"/>
              <a:t>PlannedUnits</a:t>
            </a:r>
            <a:r>
              <a:rPr lang="en-US" sz="1200" dirty="0" smtClean="0"/>
              <a:t>’ is taken as Contracts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dirty="0" smtClean="0"/>
              <a:t>Remove those rows for which Orders are absent (0)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dirty="0" smtClean="0"/>
              <a:t>New feature added for ‘New Products’</a:t>
            </a:r>
          </a:p>
          <a:p>
            <a:pPr lvl="1"/>
            <a:r>
              <a:rPr lang="en-US" sz="1200" dirty="0" smtClean="0"/>
              <a:t>Existing products: 0</a:t>
            </a:r>
          </a:p>
          <a:p>
            <a:pPr lvl="1"/>
            <a:r>
              <a:rPr lang="en-US" sz="1200" dirty="0" smtClean="0"/>
              <a:t>New Products launched in 2018: 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dirty="0" smtClean="0"/>
              <a:t>New feature added for ‘Popularity’ </a:t>
            </a:r>
            <a:r>
              <a:rPr lang="en-US" sz="1400" i="1" dirty="0" smtClean="0"/>
              <a:t>(never used)</a:t>
            </a:r>
          </a:p>
          <a:p>
            <a:pPr lvl="1"/>
            <a:r>
              <a:rPr lang="en-US" sz="1200" dirty="0" smtClean="0"/>
              <a:t>A </a:t>
            </a:r>
            <a:r>
              <a:rPr lang="en-US" sz="1200" dirty="0"/>
              <a:t>measure of how much was contracted and how much was actually sold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dirty="0"/>
              <a:t>Change unit of volume from cu. inches to cu. </a:t>
            </a:r>
            <a:r>
              <a:rPr lang="en-US" sz="1400" dirty="0" smtClean="0"/>
              <a:t>feet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dirty="0"/>
              <a:t>Group yearly dataset by </a:t>
            </a:r>
            <a:r>
              <a:rPr lang="en-US" sz="1400" dirty="0" err="1"/>
              <a:t>Experiment_Id</a:t>
            </a:r>
            <a:r>
              <a:rPr lang="en-US" sz="1400" dirty="0"/>
              <a:t>, Seasons and </a:t>
            </a:r>
            <a:r>
              <a:rPr lang="en-US" sz="1400" dirty="0" err="1" smtClean="0"/>
              <a:t>Categoricals</a:t>
            </a:r>
            <a:endParaRPr lang="en-US" sz="1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400" dirty="0" smtClean="0"/>
              <a:t>If Season = 0 </a:t>
            </a:r>
            <a:r>
              <a:rPr lang="en-US" sz="1400" dirty="0" smtClean="0">
                <a:sym typeface="Wingdings" panose="05000000000000000000" pitchFamily="2" charset="2"/>
              </a:rPr>
              <a:t> Group as Spring dataset</a:t>
            </a:r>
            <a:br>
              <a:rPr lang="en-US" sz="1400" dirty="0" smtClean="0">
                <a:sym typeface="Wingdings" panose="05000000000000000000" pitchFamily="2" charset="2"/>
              </a:rPr>
            </a:br>
            <a:r>
              <a:rPr lang="en-US" sz="1400" dirty="0" smtClean="0">
                <a:sym typeface="Wingdings" panose="05000000000000000000" pitchFamily="2" charset="2"/>
              </a:rPr>
              <a:t>If Season = 1  Group as Fall dataset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dirty="0" smtClean="0"/>
              <a:t>Select the ‘Top80’ most sold items (UPCs) for Spring and Fall</a:t>
            </a:r>
          </a:p>
          <a:p>
            <a:pPr lvl="1"/>
            <a:r>
              <a:rPr lang="en-US" sz="1200" dirty="0"/>
              <a:t>dfSpring_Top80 &amp; dfFall_Top80 </a:t>
            </a:r>
            <a:r>
              <a:rPr lang="en-US" sz="1200" dirty="0" smtClean="0">
                <a:sym typeface="Wingdings" panose="05000000000000000000" pitchFamily="2" charset="2"/>
              </a:rPr>
              <a:t> Used for CLUSTERING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953" y="3919826"/>
            <a:ext cx="4884201" cy="1440839"/>
          </a:xfrm>
          <a:prstGeom prst="rect">
            <a:avLst/>
          </a:prstGeom>
          <a:ln w="3175"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908" y="5360665"/>
            <a:ext cx="8446477" cy="1362335"/>
          </a:xfrm>
          <a:prstGeom prst="rect">
            <a:avLst/>
          </a:prstGeom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850169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2019 Data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34607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6502" y="1296255"/>
            <a:ext cx="10515600" cy="992675"/>
          </a:xfrm>
        </p:spPr>
        <p:txBody>
          <a:bodyPr/>
          <a:lstStyle/>
          <a:p>
            <a:r>
              <a:rPr lang="en-US" sz="1800" b="1" dirty="0" smtClean="0">
                <a:solidFill>
                  <a:srgbClr val="C00000"/>
                </a:solidFill>
              </a:rPr>
              <a:t>Date: 08-26-2019</a:t>
            </a:r>
          </a:p>
          <a:p>
            <a:r>
              <a:rPr lang="en-US" sz="1400" dirty="0" smtClean="0"/>
              <a:t>Considering Spring2019 data and Fall2019 data separately</a:t>
            </a:r>
          </a:p>
          <a:p>
            <a:r>
              <a:rPr lang="en-US" sz="1400" dirty="0" smtClean="0"/>
              <a:t>Feature Set: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415569" y="0"/>
            <a:ext cx="6284554" cy="848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Book Antiqua" panose="02040602050305030304" pitchFamily="18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Feature Set Selection for </a:t>
            </a:r>
            <a:r>
              <a:rPr lang="en-US" dirty="0" err="1" smtClean="0"/>
              <a:t>KMeans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02" y="2464776"/>
            <a:ext cx="9505950" cy="250507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26502" y="5290342"/>
            <a:ext cx="10515600" cy="99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We combine various features and try to cluster</a:t>
            </a:r>
          </a:p>
          <a:p>
            <a:r>
              <a:rPr lang="en-US" sz="1400" dirty="0" smtClean="0"/>
              <a:t>AIM: Find out the best clustering feature set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555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55976" y="27330"/>
            <a:ext cx="3936023" cy="848675"/>
          </a:xfrm>
        </p:spPr>
        <p:txBody>
          <a:bodyPr/>
          <a:lstStyle/>
          <a:p>
            <a:r>
              <a:rPr lang="en-US" dirty="0" smtClean="0"/>
              <a:t>FEATURE_SET_1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716" y="1138970"/>
            <a:ext cx="9196095" cy="527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41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P-Value and Confidence Interval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r="45331"/>
          <a:stretch/>
        </p:blipFill>
        <p:spPr>
          <a:xfrm>
            <a:off x="316523" y="1908663"/>
            <a:ext cx="4941277" cy="336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908663"/>
            <a:ext cx="6296524" cy="35231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137" y="1274371"/>
            <a:ext cx="7096125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15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Spring2019 – </a:t>
            </a:r>
            <a:r>
              <a:rPr lang="en-US" dirty="0" err="1" smtClean="0"/>
              <a:t>KMeans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88223" y="1872762"/>
            <a:ext cx="1406769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93977" y="1872762"/>
            <a:ext cx="1406769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n=4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137" y="1274371"/>
            <a:ext cx="7096125" cy="2000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21" y="2453054"/>
            <a:ext cx="4743450" cy="3771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071" y="2462579"/>
            <a:ext cx="47148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328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Fall2019 </a:t>
            </a:r>
            <a:r>
              <a:rPr lang="en-US" dirty="0"/>
              <a:t>– </a:t>
            </a:r>
            <a:r>
              <a:rPr lang="en-US" dirty="0" err="1"/>
              <a:t>KMeans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88223" y="1872762"/>
            <a:ext cx="1406769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93977" y="1872762"/>
            <a:ext cx="1406769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n=4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137" y="1274371"/>
            <a:ext cx="7096125" cy="2000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929" y="2557096"/>
            <a:ext cx="4733925" cy="3695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854" y="2476133"/>
            <a:ext cx="47815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63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55976" y="27330"/>
            <a:ext cx="3936023" cy="848675"/>
          </a:xfrm>
        </p:spPr>
        <p:txBody>
          <a:bodyPr/>
          <a:lstStyle/>
          <a:p>
            <a:r>
              <a:rPr lang="en-US" dirty="0" smtClean="0"/>
              <a:t>FEATURE_SET_2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95" y="1109297"/>
            <a:ext cx="9229358" cy="527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16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P-Value and Confidence Interval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7" y="1429849"/>
            <a:ext cx="7820025" cy="200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8" y="2183719"/>
            <a:ext cx="5660227" cy="29249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446" y="2183717"/>
            <a:ext cx="5983397" cy="329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882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Spring2019 – </a:t>
            </a:r>
            <a:r>
              <a:rPr lang="en-US" dirty="0" err="1"/>
              <a:t>KMeans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7" y="1429849"/>
            <a:ext cx="7820025" cy="200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89" y="2647583"/>
            <a:ext cx="5210175" cy="37433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88223" y="1872762"/>
            <a:ext cx="1406769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93977" y="1872762"/>
            <a:ext cx="1406769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n=4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446" y="2647583"/>
            <a:ext cx="50101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470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Fall2019 </a:t>
            </a:r>
            <a:r>
              <a:rPr lang="en-US" dirty="0"/>
              <a:t>– </a:t>
            </a:r>
            <a:r>
              <a:rPr lang="en-US" dirty="0" err="1"/>
              <a:t>KMeans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7" y="1429849"/>
            <a:ext cx="7820025" cy="2000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88223" y="1872762"/>
            <a:ext cx="1406769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93977" y="1872762"/>
            <a:ext cx="1406769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n=4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300" y="2572850"/>
            <a:ext cx="4943475" cy="3714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446" y="2501412"/>
            <a:ext cx="48863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39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6502" y="1296255"/>
            <a:ext cx="10515600" cy="992675"/>
          </a:xfrm>
        </p:spPr>
        <p:txBody>
          <a:bodyPr/>
          <a:lstStyle/>
          <a:p>
            <a:r>
              <a:rPr lang="en-US" sz="1800" b="1" dirty="0" smtClean="0">
                <a:solidFill>
                  <a:srgbClr val="C00000"/>
                </a:solidFill>
              </a:rPr>
              <a:t>Date: 09-05-2019</a:t>
            </a:r>
          </a:p>
          <a:p>
            <a:r>
              <a:rPr lang="en-US" sz="1400" dirty="0" smtClean="0"/>
              <a:t>Considering Spring2018 data and Fall2018 data separately</a:t>
            </a:r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1400" dirty="0" smtClean="0"/>
              <a:t>Feature Set: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192107" y="0"/>
            <a:ext cx="4508015" cy="848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Book Antiqua" panose="02040602050305030304" pitchFamily="18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Feature Set Selection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26502" y="5290342"/>
            <a:ext cx="10515600" cy="99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We combine various </a:t>
            </a:r>
            <a:r>
              <a:rPr lang="en-US" sz="1400" dirty="0" smtClean="0"/>
              <a:t>features for clustering and find out their co-relation matrix, p-values of co-relation matrix and confidence interval</a:t>
            </a:r>
            <a:endParaRPr lang="en-US" sz="1400" dirty="0" smtClean="0"/>
          </a:p>
          <a:p>
            <a:r>
              <a:rPr lang="en-US" sz="1400" dirty="0" smtClean="0"/>
              <a:t>AIM: Find out the best clustering feature set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359635"/>
            <a:ext cx="94488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251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55976" y="27330"/>
            <a:ext cx="3936023" cy="848675"/>
          </a:xfrm>
        </p:spPr>
        <p:txBody>
          <a:bodyPr/>
          <a:lstStyle/>
          <a:p>
            <a:r>
              <a:rPr lang="en-US" dirty="0" smtClean="0"/>
              <a:t>FEATURE_SET_3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764" y="1201616"/>
            <a:ext cx="9145558" cy="53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280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P-Value and Confidence Interval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1346689"/>
            <a:ext cx="7381875" cy="190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98" y="2007873"/>
            <a:ext cx="5247142" cy="3244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740" y="2007872"/>
            <a:ext cx="6300822" cy="353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863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Spring2019 – </a:t>
            </a:r>
            <a:r>
              <a:rPr lang="en-US" dirty="0" err="1"/>
              <a:t>KMeans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062" y="1346689"/>
            <a:ext cx="7381875" cy="190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88223" y="1872762"/>
            <a:ext cx="1406769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93977" y="1872762"/>
            <a:ext cx="1406769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n=4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199417" y="2665535"/>
          <a:ext cx="5010150" cy="377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Bitmap Image" r:id="rId4" imgW="5010120" imgH="3772080" progId="Paint.Picture">
                  <p:embed/>
                </p:oleObj>
              </mc:Choice>
              <mc:Fallback>
                <p:oleObj name="Bitmap Image" r:id="rId4" imgW="5010120" imgH="3772080" progId="Paint.Picture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9417" y="2665535"/>
                        <a:ext cx="5010150" cy="377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567" y="2665535"/>
            <a:ext cx="48672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813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Fall2019 </a:t>
            </a:r>
            <a:r>
              <a:rPr lang="en-US" dirty="0"/>
              <a:t>– </a:t>
            </a:r>
            <a:r>
              <a:rPr lang="en-US" dirty="0" err="1"/>
              <a:t>KMeans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062" y="1346689"/>
            <a:ext cx="7381875" cy="190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88223" y="1872762"/>
            <a:ext cx="1406769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93977" y="1872762"/>
            <a:ext cx="1406769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n=4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496" y="2665535"/>
            <a:ext cx="4552950" cy="36671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7446" y="2665535"/>
            <a:ext cx="47434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370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55976" y="27330"/>
            <a:ext cx="3936023" cy="848675"/>
          </a:xfrm>
        </p:spPr>
        <p:txBody>
          <a:bodyPr/>
          <a:lstStyle/>
          <a:p>
            <a:r>
              <a:rPr lang="en-US" dirty="0" smtClean="0"/>
              <a:t>FEATURE_SET_4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152525"/>
            <a:ext cx="9431948" cy="542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865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P-Value and Confidence Interval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400177"/>
            <a:ext cx="8105775" cy="171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8" y="1997686"/>
            <a:ext cx="5967621" cy="3119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997686"/>
            <a:ext cx="6023749" cy="3829050"/>
          </a:xfrm>
          <a:prstGeom prst="rect">
            <a:avLst/>
          </a:prstGeom>
        </p:spPr>
      </p:pic>
      <p:sp>
        <p:nvSpPr>
          <p:cNvPr id="7" name="5-Point Star 6"/>
          <p:cNvSpPr/>
          <p:nvPr/>
        </p:nvSpPr>
        <p:spPr>
          <a:xfrm>
            <a:off x="267064" y="5672505"/>
            <a:ext cx="990235" cy="879227"/>
          </a:xfrm>
          <a:prstGeom prst="star5">
            <a:avLst>
              <a:gd name="adj" fmla="val 18015"/>
              <a:gd name="hf" fmla="val 105146"/>
              <a:gd name="vf" fmla="val 110557"/>
            </a:avLst>
          </a:prstGeom>
          <a:solidFill>
            <a:srgbClr val="8E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970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Spring2019 – </a:t>
            </a:r>
            <a:r>
              <a:rPr lang="en-US" dirty="0" err="1"/>
              <a:t>KMeans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400177"/>
            <a:ext cx="8105775" cy="1714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88223" y="1872762"/>
            <a:ext cx="1406769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93977" y="1872762"/>
            <a:ext cx="1406769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n=4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54" y="2631097"/>
            <a:ext cx="5334000" cy="3619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446" y="2631097"/>
            <a:ext cx="4972050" cy="3829050"/>
          </a:xfrm>
          <a:prstGeom prst="rect">
            <a:avLst/>
          </a:prstGeom>
        </p:spPr>
      </p:pic>
      <p:sp>
        <p:nvSpPr>
          <p:cNvPr id="8" name="5-Point Star 7"/>
          <p:cNvSpPr/>
          <p:nvPr/>
        </p:nvSpPr>
        <p:spPr>
          <a:xfrm>
            <a:off x="267064" y="5672505"/>
            <a:ext cx="990235" cy="879227"/>
          </a:xfrm>
          <a:prstGeom prst="star5">
            <a:avLst>
              <a:gd name="adj" fmla="val 18015"/>
              <a:gd name="hf" fmla="val 105146"/>
              <a:gd name="vf" fmla="val 110557"/>
            </a:avLst>
          </a:prstGeom>
          <a:solidFill>
            <a:srgbClr val="8E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3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Fall2019 </a:t>
            </a:r>
            <a:r>
              <a:rPr lang="en-US" dirty="0"/>
              <a:t>– </a:t>
            </a:r>
            <a:r>
              <a:rPr lang="en-US" dirty="0" err="1"/>
              <a:t>KMeans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400177"/>
            <a:ext cx="8105775" cy="1714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88223" y="1872762"/>
            <a:ext cx="1406769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93977" y="1872762"/>
            <a:ext cx="1406769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n=4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004" y="2631097"/>
            <a:ext cx="4686300" cy="3667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304" y="2588234"/>
            <a:ext cx="4629150" cy="3752850"/>
          </a:xfrm>
          <a:prstGeom prst="rect">
            <a:avLst/>
          </a:prstGeom>
        </p:spPr>
      </p:pic>
      <p:sp>
        <p:nvSpPr>
          <p:cNvPr id="11" name="5-Point Star 10"/>
          <p:cNvSpPr/>
          <p:nvPr/>
        </p:nvSpPr>
        <p:spPr>
          <a:xfrm>
            <a:off x="267064" y="5672505"/>
            <a:ext cx="990235" cy="879227"/>
          </a:xfrm>
          <a:prstGeom prst="star5">
            <a:avLst>
              <a:gd name="adj" fmla="val 18015"/>
              <a:gd name="hf" fmla="val 105146"/>
              <a:gd name="vf" fmla="val 110557"/>
            </a:avLst>
          </a:prstGeom>
          <a:solidFill>
            <a:srgbClr val="8E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24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131" y="27330"/>
            <a:ext cx="7540870" cy="8486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Box-plots: Target vs Avg_Daily_Volume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6" y="1230433"/>
            <a:ext cx="3981450" cy="259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511" y="1230433"/>
            <a:ext cx="3943350" cy="2628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186" y="1373515"/>
            <a:ext cx="4057650" cy="2552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370" y="873600"/>
            <a:ext cx="1828959" cy="4999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2989" y="3797946"/>
            <a:ext cx="1554615" cy="4999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209" y="4141666"/>
            <a:ext cx="3952875" cy="26384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9084" y="4141666"/>
            <a:ext cx="4162425" cy="26098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1959" y="4236916"/>
            <a:ext cx="39147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4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Dataset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2151"/>
          <a:stretch/>
        </p:blipFill>
        <p:spPr>
          <a:xfrm>
            <a:off x="938212" y="1223963"/>
            <a:ext cx="10315575" cy="431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28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55976" y="27330"/>
            <a:ext cx="3936023" cy="848675"/>
          </a:xfrm>
        </p:spPr>
        <p:txBody>
          <a:bodyPr/>
          <a:lstStyle/>
          <a:p>
            <a:r>
              <a:rPr lang="en-US" dirty="0" smtClean="0"/>
              <a:t>FEATURE_SET_1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115" y="955136"/>
            <a:ext cx="7057292" cy="577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759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0" y="0"/>
            <a:ext cx="7128123" cy="848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Book Antiqua" panose="02040602050305030304" pitchFamily="18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Feature Set Selection for Classification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37" y="1091712"/>
            <a:ext cx="5191125" cy="190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65" y="1713885"/>
            <a:ext cx="3955806" cy="16525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809" y="1713885"/>
            <a:ext cx="3900854" cy="1651019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650631" y="4062046"/>
            <a:ext cx="2435469" cy="1729519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Accuracy Score of Multinomial 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Logit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236" y="3798092"/>
            <a:ext cx="5343525" cy="225742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9803423" y="3364904"/>
            <a:ext cx="1776046" cy="11942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NewProduct</a:t>
            </a:r>
            <a:r>
              <a:rPr lang="en-US" sz="1400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has no correlation with the other features and so its not showing up in the correlation matrix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64460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0" y="0"/>
            <a:ext cx="7128123" cy="848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Book Antiqua" panose="02040602050305030304" pitchFamily="18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Feature Set Selection for Classification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650631" y="4062046"/>
            <a:ext cx="2435469" cy="1729519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Accuracy Score of Multinomial 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Logit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437" y="1105266"/>
            <a:ext cx="4429125" cy="180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258" y="1738815"/>
            <a:ext cx="4229833" cy="15703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497" y="1738815"/>
            <a:ext cx="4063146" cy="15359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803423" y="3364904"/>
            <a:ext cx="1776046" cy="11942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NewProduct</a:t>
            </a:r>
            <a:r>
              <a:rPr lang="en-US" sz="1400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has no correlation with the other features and so its not showing up in the correlation matrix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374" y="3807617"/>
            <a:ext cx="54292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21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0" y="0"/>
            <a:ext cx="7128123" cy="848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Book Antiqua" panose="02040602050305030304" pitchFamily="18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Feature Set Selection for Classification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650631" y="4062046"/>
            <a:ext cx="2435469" cy="1729519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Accuracy Score of Multinomial 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Logit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437" y="1105266"/>
            <a:ext cx="4429125" cy="180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258" y="1738815"/>
            <a:ext cx="4229833" cy="15703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497" y="1738815"/>
            <a:ext cx="4063146" cy="15359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803423" y="3364904"/>
            <a:ext cx="1776046" cy="11942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NewProduct</a:t>
            </a:r>
            <a:r>
              <a:rPr lang="en-US" sz="1400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has no correlation with the other features and so its not showing up in the correlation matrix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374" y="3807617"/>
            <a:ext cx="54292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54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P-Value and Confidence Interval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137" y="1274371"/>
            <a:ext cx="7096125" cy="200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424" y="1730655"/>
            <a:ext cx="3257550" cy="276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78" y="2539366"/>
            <a:ext cx="5172075" cy="16287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7446" y="2510791"/>
            <a:ext cx="5019675" cy="1657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3321" y="4404252"/>
            <a:ext cx="5048250" cy="19335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403230" y="2082166"/>
            <a:ext cx="1386255" cy="3093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Spring 2018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13898" y="2147779"/>
            <a:ext cx="1342179" cy="24372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Fall 2018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566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Spring2018 – </a:t>
            </a:r>
            <a:r>
              <a:rPr lang="en-US" dirty="0" err="1" smtClean="0"/>
              <a:t>KMeans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88223" y="1872762"/>
            <a:ext cx="1406769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93977" y="1872762"/>
            <a:ext cx="1406769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n=4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137" y="1274371"/>
            <a:ext cx="7096125" cy="200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46" y="2581641"/>
            <a:ext cx="4733925" cy="3524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923" y="2462578"/>
            <a:ext cx="47148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33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Fall2018 </a:t>
            </a:r>
            <a:r>
              <a:rPr lang="en-US" dirty="0"/>
              <a:t>– </a:t>
            </a:r>
            <a:r>
              <a:rPr lang="en-US" dirty="0" err="1"/>
              <a:t>KMeans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88223" y="1872762"/>
            <a:ext cx="1406769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93977" y="1872762"/>
            <a:ext cx="1406769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n=4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137" y="1274371"/>
            <a:ext cx="7096125" cy="200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65" y="2476133"/>
            <a:ext cx="4524375" cy="3590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938" y="2476133"/>
            <a:ext cx="45243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59106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 Presentatio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Intern Presentation</Template>
  <TotalTime>2677</TotalTime>
  <Words>1172</Words>
  <Application>Microsoft Office PowerPoint</Application>
  <PresentationFormat>Widescreen</PresentationFormat>
  <Paragraphs>239</Paragraphs>
  <Slides>62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Book Antiqua</vt:lpstr>
      <vt:lpstr>Calibri</vt:lpstr>
      <vt:lpstr>Calibri Light</vt:lpstr>
      <vt:lpstr>Wingdings</vt:lpstr>
      <vt:lpstr>Intern Presentation</vt:lpstr>
      <vt:lpstr>Bitmap Image</vt:lpstr>
      <vt:lpstr>Slotting Research</vt:lpstr>
      <vt:lpstr>2018 Data</vt:lpstr>
      <vt:lpstr>Datasets</vt:lpstr>
      <vt:lpstr>ETL and Selection of Top80 Sales</vt:lpstr>
      <vt:lpstr>PowerPoint Presentation</vt:lpstr>
      <vt:lpstr>FEATURE_SET_1</vt:lpstr>
      <vt:lpstr>P-Value and Confidence Interval</vt:lpstr>
      <vt:lpstr>Spring2018 – KMeans</vt:lpstr>
      <vt:lpstr>Fall2018 – KMeans</vt:lpstr>
      <vt:lpstr>FEATURE_SET_2</vt:lpstr>
      <vt:lpstr>P-Value and Confidence Interval</vt:lpstr>
      <vt:lpstr>Spring2018 – KMeans</vt:lpstr>
      <vt:lpstr>Fall2018 – KMeans</vt:lpstr>
      <vt:lpstr>FEATURE_SET_3</vt:lpstr>
      <vt:lpstr>P-Value and Confidence Interval</vt:lpstr>
      <vt:lpstr>Spring2018 – KMeans</vt:lpstr>
      <vt:lpstr>Fall2018 – KMeans</vt:lpstr>
      <vt:lpstr>FEATURE_SET_4</vt:lpstr>
      <vt:lpstr>P-Value and Confidence Interval</vt:lpstr>
      <vt:lpstr>Spring2018 – KMeans</vt:lpstr>
      <vt:lpstr>Fall2018 – KMeans</vt:lpstr>
      <vt:lpstr>Decisions taken …</vt:lpstr>
      <vt:lpstr>Spring2018 – Agglomerative Clustering</vt:lpstr>
      <vt:lpstr>Fall2018 – Agglomerative Clustering</vt:lpstr>
      <vt:lpstr>GMM Clustering </vt:lpstr>
      <vt:lpstr>Decisions taken …</vt:lpstr>
      <vt:lpstr>Spring 2018 without resampling</vt:lpstr>
      <vt:lpstr>Fall 2018 without resampling</vt:lpstr>
      <vt:lpstr>Annual 2018 without resampling</vt:lpstr>
      <vt:lpstr>Spring 2018 after resampling</vt:lpstr>
      <vt:lpstr>Fall 2018 after resampling</vt:lpstr>
      <vt:lpstr>Annual 2018 after resampling</vt:lpstr>
      <vt:lpstr>Annual 2018 – MNLogit (OvR)</vt:lpstr>
      <vt:lpstr>Annual 2018 – MNLogit (Multinomial)</vt:lpstr>
      <vt:lpstr>Predict Class Labels of Annual Dataset</vt:lpstr>
      <vt:lpstr>Summary: Current Process</vt:lpstr>
      <vt:lpstr>Class Breakdown by Features</vt:lpstr>
      <vt:lpstr>Cluster-Class Breakdown by Season</vt:lpstr>
      <vt:lpstr>Appendix</vt:lpstr>
      <vt:lpstr>2019 Data</vt:lpstr>
      <vt:lpstr>PowerPoint Presentation</vt:lpstr>
      <vt:lpstr>FEATURE_SET_1</vt:lpstr>
      <vt:lpstr>P-Value and Confidence Interval</vt:lpstr>
      <vt:lpstr>Spring2019 – KMeans</vt:lpstr>
      <vt:lpstr>Fall2019 – KMeans</vt:lpstr>
      <vt:lpstr>FEATURE_SET_2</vt:lpstr>
      <vt:lpstr>P-Value and Confidence Interval</vt:lpstr>
      <vt:lpstr>Spring2019 – KMeans</vt:lpstr>
      <vt:lpstr>Fall2019 – KMeans</vt:lpstr>
      <vt:lpstr>FEATURE_SET_3</vt:lpstr>
      <vt:lpstr>P-Value and Confidence Interval</vt:lpstr>
      <vt:lpstr>Spring2019 – KMeans</vt:lpstr>
      <vt:lpstr>Fall2019 – KMeans</vt:lpstr>
      <vt:lpstr>FEATURE_SET_4</vt:lpstr>
      <vt:lpstr>P-Value and Confidence Interval</vt:lpstr>
      <vt:lpstr>Spring2019 – KMeans</vt:lpstr>
      <vt:lpstr>Fall2019 – KMeans</vt:lpstr>
      <vt:lpstr>Box-plots: Target vs Avg_Daily_Volume</vt:lpstr>
      <vt:lpstr>Classification Dataset</vt:lpstr>
      <vt:lpstr>PowerPoint Presentation</vt:lpstr>
      <vt:lpstr>PowerPoint Presentation</vt:lpstr>
      <vt:lpstr>PowerPoint Presentation</vt:lpstr>
    </vt:vector>
  </TitlesOfParts>
  <Company>Carhartt,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Slotting Research</dc:title>
  <dc:creator>Alokparna Bandyopadhyay</dc:creator>
  <cp:lastModifiedBy>Alokparna Bandyopadhyay</cp:lastModifiedBy>
  <cp:revision>56</cp:revision>
  <dcterms:created xsi:type="dcterms:W3CDTF">2019-08-26T16:13:56Z</dcterms:created>
  <dcterms:modified xsi:type="dcterms:W3CDTF">2019-11-04T20:24:47Z</dcterms:modified>
</cp:coreProperties>
</file>